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6F56-BEAE-48CA-B5A1-F35A723CDDF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9D74-4E14-41CC-AFC5-26D59C3CBE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ГЛУХИЕ  СОГЛАСНЫЕ  ЗВУКИ                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 – Ц      </a:t>
            </a:r>
            <a:r>
              <a:rPr lang="ru-RU" sz="2800" b="1" i="1" dirty="0">
                <a:solidFill>
                  <a:srgbClr val="C00000"/>
                </a:solidFill>
              </a:rPr>
              <a:t>/</a:t>
            </a:r>
            <a:r>
              <a:rPr lang="ru-RU" sz="2800" i="1" dirty="0" smtClean="0"/>
              <a:t>44 конспект/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–логопед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Иванова О.Ф.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2020 г.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3643314"/>
            <a:ext cx="227395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286016" cy="18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66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2511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 - НИ - ЦЫ                           «Посчитай-ка» </a:t>
            </a:r>
            <a:r>
              <a:rPr lang="ru-RU" b="1" dirty="0" smtClean="0">
                <a:solidFill>
                  <a:srgbClr val="0070C0"/>
                </a:solidFill>
              </a:rPr>
              <a:t>– сколько слогов в слове?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143372" cy="66437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Сидят в гнезде две птички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Две маленьких синички,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Сидят, прижавшись тесно,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тепло в гнезде им вместе.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вот одна проснулась,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проснулась, встрепенулась, 	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песенку  запела,		      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к солнышку взлетела.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Другая:  вот проснулась,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Проснулась -   встрепенулась,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песенку  запела,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к солнышку взлетела.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вот теперь две птички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под солнышком летают.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Их солнышко своими 	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лучами согревает.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вечер наступает,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солнышко садиться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Пора домой двум птичкам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Скорее возвратиться.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Сидят в гнезде две птички,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Две маленьких синички,	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Сидят, прижавшись тесно,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тепло в гнезде им вместе.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60721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Цып-цып- цыплятки.                               </a:t>
            </a:r>
            <a:endParaRPr lang="ru-RU" b="1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1910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Цып-цып-цып</a:t>
            </a:r>
            <a:r>
              <a:rPr lang="ru-RU" dirty="0" smtClean="0"/>
              <a:t>, цыплятки,</a:t>
            </a:r>
          </a:p>
          <a:p>
            <a:pPr>
              <a:buNone/>
            </a:pPr>
            <a:r>
              <a:rPr lang="ru-RU" dirty="0" smtClean="0"/>
              <a:t>Есть водица в кадке.</a:t>
            </a:r>
          </a:p>
          <a:p>
            <a:pPr>
              <a:buNone/>
            </a:pPr>
            <a:r>
              <a:rPr lang="ru-RU" dirty="0" smtClean="0"/>
              <a:t>Кто меня боится,              </a:t>
            </a:r>
          </a:p>
          <a:p>
            <a:pPr>
              <a:buNone/>
            </a:pPr>
            <a:r>
              <a:rPr lang="ru-RU" dirty="0" smtClean="0"/>
              <a:t>тем не дам водицы.</a:t>
            </a:r>
          </a:p>
          <a:p>
            <a:pPr>
              <a:buNone/>
            </a:pPr>
            <a:r>
              <a:rPr lang="ru-RU" dirty="0" smtClean="0"/>
              <a:t>Вот бегут цыплятки,</a:t>
            </a:r>
          </a:p>
          <a:p>
            <a:pPr>
              <a:buNone/>
            </a:pPr>
            <a:r>
              <a:rPr lang="ru-RU" dirty="0" smtClean="0"/>
              <a:t>Не боятся Натки!</a:t>
            </a:r>
          </a:p>
          <a:p>
            <a:pPr>
              <a:buNone/>
            </a:pPr>
            <a:r>
              <a:rPr lang="ru-RU" dirty="0" smtClean="0"/>
              <a:t>Возле кадки блюдце,</a:t>
            </a:r>
          </a:p>
          <a:p>
            <a:pPr>
              <a:buNone/>
            </a:pPr>
            <a:r>
              <a:rPr lang="ru-RU" dirty="0" smtClean="0"/>
              <a:t>Все они напьются.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3" y="1"/>
            <a:ext cx="535781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14290"/>
            <a:ext cx="4757742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Кури</a:t>
            </a:r>
            <a:r>
              <a:rPr lang="ru-RU" sz="4000" u="sng" dirty="0"/>
              <a:t>ц</a:t>
            </a:r>
            <a:r>
              <a:rPr lang="ru-RU" sz="4000" dirty="0"/>
              <a:t>а квохчет. </a:t>
            </a:r>
            <a:r>
              <a:rPr lang="ru-RU" sz="3600" dirty="0"/>
              <a:t>Цыплята бегут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Цыплята пьют</a:t>
            </a:r>
            <a:r>
              <a:rPr lang="ru-RU" dirty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3429024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Какая курица?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Пёстрая курица.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41661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1285884" cy="16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1571636" cy="19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643050"/>
            <a:ext cx="1428760" cy="16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679825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71934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Какая </a:t>
            </a:r>
            <a:r>
              <a:rPr lang="ru-RU" b="1" dirty="0">
                <a:solidFill>
                  <a:srgbClr val="C00000"/>
                </a:solidFill>
              </a:rPr>
              <a:t>водица</a:t>
            </a:r>
            <a:r>
              <a:rPr lang="ru-RU" b="1" dirty="0" smtClean="0">
                <a:solidFill>
                  <a:srgbClr val="C00000"/>
                </a:solidFill>
              </a:rPr>
              <a:t>?                                       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Свежая </a:t>
            </a:r>
            <a:r>
              <a:rPr lang="ru-RU" b="1" dirty="0">
                <a:solidFill>
                  <a:srgbClr val="C00000"/>
                </a:solidFill>
              </a:rPr>
              <a:t>водица</a:t>
            </a:r>
            <a:r>
              <a:rPr lang="ru-RU" dirty="0" smtClean="0"/>
              <a:t>.                                    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Какой </a:t>
            </a:r>
            <a:r>
              <a:rPr lang="ru-RU" b="1" dirty="0">
                <a:solidFill>
                  <a:srgbClr val="0070C0"/>
                </a:solidFill>
              </a:rPr>
              <a:t>цыплёнок?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- Трусливый </a:t>
            </a:r>
            <a:r>
              <a:rPr lang="ru-RU" b="1" dirty="0">
                <a:solidFill>
                  <a:srgbClr val="0070C0"/>
                </a:solidFill>
              </a:rPr>
              <a:t>цыплёнок.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Смелый цыплёнок.               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Какое </a:t>
            </a:r>
            <a:r>
              <a:rPr lang="ru-RU" b="1" dirty="0">
                <a:solidFill>
                  <a:srgbClr val="C00000"/>
                </a:solidFill>
              </a:rPr>
              <a:t>блюдце? –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Светлое </a:t>
            </a:r>
            <a:r>
              <a:rPr lang="ru-RU" b="1" dirty="0">
                <a:solidFill>
                  <a:srgbClr val="C00000"/>
                </a:solidFill>
              </a:rPr>
              <a:t>блюдце.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136" y="357166"/>
            <a:ext cx="53154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357454" cy="341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29000"/>
            <a:ext cx="2500298" cy="293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" smtClean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3810000" cy="58213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- Синица</a:t>
            </a:r>
            <a:r>
              <a:rPr lang="ru-RU" b="1" dirty="0" smtClean="0">
                <a:solidFill>
                  <a:srgbClr val="0070C0"/>
                </a:solidFill>
              </a:rPr>
              <a:t>, синица, синяя птица.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Где ты бывала,                 что ты </a:t>
            </a:r>
            <a:r>
              <a:rPr lang="ru-RU" b="1" dirty="0" err="1" smtClean="0">
                <a:solidFill>
                  <a:srgbClr val="0070C0"/>
                </a:solidFill>
              </a:rPr>
              <a:t>видала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- «Я летала                                      по   садам,                                                               я сидела                                              по  кустам:                                          Ц – Ц – Ц – Ц».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62915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4572008"/>
            <a:ext cx="2071702" cy="18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00570"/>
            <a:ext cx="2117867" cy="197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Артикуляционная гимнастика                    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«</a:t>
            </a:r>
            <a:r>
              <a:rPr lang="ru-RU" dirty="0" err="1"/>
              <a:t>Бегемотик</a:t>
            </a:r>
            <a:r>
              <a:rPr lang="ru-RU" dirty="0" smtClean="0"/>
              <a:t>» - </a:t>
            </a:r>
            <a:r>
              <a:rPr lang="ru-RU" i="1" dirty="0" smtClean="0"/>
              <a:t>5 сек</a:t>
            </a:r>
          </a:p>
          <a:p>
            <a:pPr>
              <a:buNone/>
            </a:pPr>
            <a:r>
              <a:rPr lang="ru-RU" dirty="0" smtClean="0"/>
              <a:t> - «</a:t>
            </a:r>
            <a:r>
              <a:rPr lang="ru-RU" dirty="0"/>
              <a:t>Заборчик</a:t>
            </a:r>
            <a:r>
              <a:rPr lang="ru-RU" dirty="0" smtClean="0"/>
              <a:t>»- </a:t>
            </a:r>
            <a:r>
              <a:rPr lang="ru-RU" i="1" dirty="0" smtClean="0"/>
              <a:t>5 сек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«</a:t>
            </a:r>
            <a:r>
              <a:rPr lang="ru-RU" dirty="0"/>
              <a:t>Щёточка за нижними зубами» </a:t>
            </a:r>
            <a:r>
              <a:rPr lang="ru-RU" dirty="0" smtClean="0"/>
              <a:t>                           </a:t>
            </a:r>
            <a:r>
              <a:rPr lang="ru-RU" i="1" dirty="0" smtClean="0"/>
              <a:t>на улыбке - </a:t>
            </a:r>
            <a:r>
              <a:rPr lang="ru-RU" i="1" dirty="0"/>
              <a:t>8 раз.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3071834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14884"/>
            <a:ext cx="342902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Фонетическая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0070C0"/>
                </a:solidFill>
              </a:rPr>
              <a:t>Насос» </a:t>
            </a:r>
            <a:r>
              <a:rPr lang="ru-RU" b="1" dirty="0" smtClean="0">
                <a:solidFill>
                  <a:srgbClr val="0070C0"/>
                </a:solidFill>
              </a:rPr>
              <a:t>- глухо: С______, С____, С____</a:t>
            </a:r>
            <a:r>
              <a:rPr lang="ru-RU" dirty="0" smtClean="0"/>
              <a:t>_.</a:t>
            </a:r>
            <a:r>
              <a:rPr lang="ru-RU" i="1" dirty="0" smtClean="0"/>
              <a:t>        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«Кузнечик стрекочет» - </a:t>
            </a:r>
            <a:r>
              <a:rPr lang="ru-RU" b="1" dirty="0" err="1" smtClean="0">
                <a:solidFill>
                  <a:srgbClr val="C00000"/>
                </a:solidFill>
              </a:rPr>
              <a:t>Ц-ц-ц-ц-ц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Чем похожи звуки? – Оба звука твёрдые согласные, глухие.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Чем отличаются?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С- тянется,                    Ц - отрывистый.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71942"/>
            <a:ext cx="350046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2019481" cy="23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Игра «Подскажи слог»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са</a:t>
            </a:r>
            <a:r>
              <a:rPr lang="ru-RU" dirty="0"/>
              <a:t> - </a:t>
            </a:r>
            <a:r>
              <a:rPr lang="ru-RU" dirty="0" err="1"/>
              <a:t>ца</a:t>
            </a:r>
            <a:r>
              <a:rPr lang="ru-RU" dirty="0"/>
              <a:t>  на </a:t>
            </a:r>
            <a:r>
              <a:rPr lang="ru-RU" dirty="0" smtClean="0"/>
              <a:t>кусте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сидит сини…/</a:t>
            </a:r>
            <a:r>
              <a:rPr lang="ru-RU" dirty="0" err="1"/>
              <a:t>ца</a:t>
            </a:r>
            <a:r>
              <a:rPr lang="ru-RU" dirty="0"/>
              <a:t>/.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Цы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сы</a:t>
            </a:r>
            <a:r>
              <a:rPr lang="ru-RU" dirty="0"/>
              <a:t> – </a:t>
            </a:r>
            <a:r>
              <a:rPr lang="ru-RU" dirty="0" err="1" smtClean="0"/>
              <a:t>цы</a:t>
            </a:r>
            <a:r>
              <a:rPr lang="ru-RU" dirty="0" smtClean="0"/>
              <a:t> –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прилетели к </a:t>
            </a:r>
            <a:r>
              <a:rPr lang="ru-RU" dirty="0" smtClean="0"/>
              <a:t>нам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сини…/</a:t>
            </a:r>
            <a:r>
              <a:rPr lang="ru-RU" dirty="0" err="1"/>
              <a:t>цы</a:t>
            </a:r>
            <a:r>
              <a:rPr lang="ru-RU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825" y="1285860"/>
            <a:ext cx="397233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3857628"/>
            <a:ext cx="238589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3857628"/>
            <a:ext cx="238589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85723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Раздели слово на слоги»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92867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ЛЕС                                 ОСА                        ЗАЯЦ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143240" cy="459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7554" y="2714620"/>
            <a:ext cx="2802802" cy="13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00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00760" y="996173"/>
            <a:ext cx="3071834" cy="377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НЕТ ОСЫ   /СИНИЦЫ, ЗАЙЦА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500174"/>
            <a:ext cx="31244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пчёл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22860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0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57884" y="1714488"/>
            <a:ext cx="3071834" cy="377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0231 C 0.10417 -0.02959 0.15018 -0.0615 0.23108 0.00439 C 0.31198 0.07029 0.48021 0.34636 0.54375 0.39769 C 0.60729 0.44902 0.59809 0.34474 0.61216 0.31307 C 0.62622 0.28139 0.61545 0.22775 0.62795 0.2074 C 0.64045 0.18705 0.67709 0.19029 0.68664 0.19052 C 0.69618 0.19075 0.67396 0.20093 0.68507 0.20948 C 0.69618 0.21804 0.73664 0.22567 0.7533 0.24116 C 0.76997 0.25665 0.77639 0.28439 0.78507 0.30243 C 0.79375 0.32046 0.79931 0.33596 0.80573 0.3489 C 0.81216 0.36185 0.81962 0.36925 0.82327 0.38058 C 0.82691 0.39191 0.82743 0.41041 0.82795 0.41665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795 0.41665 C 0.84236 0.36902 0.85677 0.32162 0.86666 0.29711 C 0.87656 0.2726 0.87517 0.28023 0.88732 0.26983 C 0.89948 0.25919 0.91579 0.24162 0.93906 0.23399 C 0.96215 0.22636 0.98507 0.22682 1.02691 0.22359 C 1.06875 0.22035 1.16267 0.21642 1.18993 0.21526 " pathEditMode="relative" rAng="0" ptsTypes="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НЕТ СИНИЦЫ, ЗАЙЦА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42976" y="1714488"/>
            <a:ext cx="31244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0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14876" y="1857364"/>
            <a:ext cx="3071834" cy="377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НЕТ  ЗАЙЦА</a:t>
            </a:r>
            <a:endParaRPr lang="ru-RU" dirty="0"/>
          </a:p>
        </p:txBody>
      </p:sp>
      <p:pic>
        <p:nvPicPr>
          <p:cNvPr id="4" name="Picture 5" descr="001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2571735" y="1397340"/>
            <a:ext cx="3850149" cy="474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НЕТ  ОСЫ, СИНИЦЫ, ЗАЙЦА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311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ГЛУХИЕ  СОГЛАСНЫЕ  ЗВУКИ                        С – Ц      /44 конспект/</vt:lpstr>
      <vt:lpstr>Артикуляционная гимнастика                      </vt:lpstr>
      <vt:lpstr>Фонетическая разминка</vt:lpstr>
      <vt:lpstr>Игра «Подскажи слог» </vt:lpstr>
      <vt:lpstr>«Раздели слово на слоги»</vt:lpstr>
      <vt:lpstr>НЕТ ОСЫ   /СИНИЦЫ, ЗАЙЦА</vt:lpstr>
      <vt:lpstr>НЕТ СИНИЦЫ, ЗАЙЦА</vt:lpstr>
      <vt:lpstr>НЕТ  ЗАЙЦА</vt:lpstr>
      <vt:lpstr>НЕТ  ОСЫ, СИНИЦЫ, ЗАЙЦА</vt:lpstr>
      <vt:lpstr>СИ - НИ - ЦЫ                           «Посчитай-ка» – сколько слогов в слове?  </vt:lpstr>
      <vt:lpstr>Цып-цып- цыплятки.                               </vt:lpstr>
      <vt:lpstr>Курица квохчет. Цыплята бегут.  Цыплята пьют..</vt:lpstr>
      <vt:lpstr>.</vt:lpstr>
      <vt:lpstr>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С - Ц</dc:title>
  <dc:creator>111</dc:creator>
  <cp:lastModifiedBy>111</cp:lastModifiedBy>
  <cp:revision>4</cp:revision>
  <dcterms:created xsi:type="dcterms:W3CDTF">2020-07-23T08:44:01Z</dcterms:created>
  <dcterms:modified xsi:type="dcterms:W3CDTF">2020-07-24T09:40:44Z</dcterms:modified>
</cp:coreProperties>
</file>